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8" r:id="rId3"/>
    <p:sldId id="265" r:id="rId4"/>
    <p:sldId id="257" r:id="rId5"/>
    <p:sldId id="264" r:id="rId6"/>
    <p:sldId id="266" r:id="rId7"/>
    <p:sldId id="260" r:id="rId8"/>
    <p:sldId id="269" r:id="rId9"/>
    <p:sldId id="261" r:id="rId10"/>
    <p:sldId id="270" r:id="rId11"/>
    <p:sldId id="271" r:id="rId12"/>
    <p:sldId id="272" r:id="rId13"/>
    <p:sldId id="273" r:id="rId14"/>
    <p:sldId id="281" r:id="rId15"/>
    <p:sldId id="274" r:id="rId16"/>
    <p:sldId id="280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81FF"/>
    <a:srgbClr val="FF7E79"/>
    <a:srgbClr val="D883FF"/>
    <a:srgbClr val="73FB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56"/>
    <p:restoredTop sz="94599"/>
  </p:normalViewPr>
  <p:slideViewPr>
    <p:cSldViewPr snapToGrid="0" snapToObjects="1">
      <p:cViewPr>
        <p:scale>
          <a:sx n="90" d="100"/>
          <a:sy n="90" d="100"/>
        </p:scale>
        <p:origin x="-16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873FE-2E47-A74C-BCC0-4EC6FBFAACB1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A8C6B6-5B4D-5C44-AE73-0781E1C6C4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74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77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7254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731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53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44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658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999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5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72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11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A8C6B6-5B4D-5C44-AE73-0781E1C6C4F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965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73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303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32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909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615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162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5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60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75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25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20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885E5-4F40-0841-82A9-8AD0F5C5B91E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9F096-7BFA-5940-AA51-505351AEE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111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eg"/><Relationship Id="rId6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therealtimereport.com/wp-content/uploads/2018/05/free-clipart-toolbox-tools-2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4" t="16366" r="24802" b="17720"/>
          <a:stretch/>
        </p:blipFill>
        <p:spPr bwMode="auto">
          <a:xfrm>
            <a:off x="5642451" y="831720"/>
            <a:ext cx="6549549" cy="4651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999" y="6037773"/>
            <a:ext cx="9667235" cy="57959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22227" y="1313794"/>
            <a:ext cx="55345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2">
                    <a:lumMod val="50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The NGS Toolbox: Do I Need a Screwdriver or a Hammer?</a:t>
            </a:r>
            <a:endParaRPr lang="en-US" sz="4800" dirty="0">
              <a:solidFill>
                <a:schemeClr val="bg2">
                  <a:lumMod val="50000"/>
                </a:schemeClr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20266" y="4000351"/>
            <a:ext cx="5095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nathan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grubaugh</a:t>
            </a:r>
            <a:endParaRPr lang="en-US" sz="3600" dirty="0">
              <a:solidFill>
                <a:schemeClr val="bg2">
                  <a:lumMod val="50000"/>
                </a:schemeClr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861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Tools – </a:t>
            </a:r>
            <a:r>
              <a:rPr lang="en-US" sz="6000" b="1" dirty="0" smtClean="0">
                <a:solidFill>
                  <a:srgbClr val="0070C0"/>
                </a:solidFill>
              </a:rPr>
              <a:t>Library prep</a:t>
            </a:r>
            <a:endParaRPr lang="en-US" sz="6000" b="1" dirty="0">
              <a:solidFill>
                <a:srgbClr val="0070C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19100" y="1428750"/>
            <a:ext cx="11772900" cy="5143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u="sng" dirty="0" smtClean="0"/>
              <a:t>Targeted/enriched metagenomics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Sequence mostly target, but other stuff too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Examples</a:t>
            </a:r>
          </a:p>
          <a:p>
            <a:pPr lvl="2"/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Spiked-primers during cDNA synthesis</a:t>
            </a:r>
          </a:p>
          <a:p>
            <a:pPr lvl="2"/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Target capture probes pre or post library prep</a:t>
            </a:r>
          </a:p>
          <a:p>
            <a:r>
              <a:rPr lang="en-US" sz="3600" dirty="0" smtClean="0">
                <a:solidFill>
                  <a:srgbClr val="00B050"/>
                </a:solidFill>
              </a:rPr>
              <a:t>Pros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Enhance target sequencing with minimal biases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Can 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scale for lots of potential targets (all DENV, all </a:t>
            </a:r>
            <a:r>
              <a:rPr lang="en-US" sz="2800" dirty="0" err="1" smtClean="0">
                <a:solidFill>
                  <a:schemeClr val="bg2">
                    <a:lumMod val="50000"/>
                  </a:schemeClr>
                </a:solidFill>
              </a:rPr>
              <a:t>flaviviruses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, all viruses)</a:t>
            </a:r>
            <a:endParaRPr lang="en-US" sz="2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3600" dirty="0" smtClean="0">
                <a:solidFill>
                  <a:srgbClr val="FF0000"/>
                </a:solidFill>
              </a:rPr>
              <a:t>Cons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Increases 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time, money, and skill of library prep</a:t>
            </a:r>
          </a:p>
          <a:p>
            <a:endParaRPr lang="en-US" sz="3200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endParaRPr lang="en-US" sz="3200" dirty="0" smtClean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39CD3F8-F71E-4AA9-A9BB-05BA08C18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5960" y="213613"/>
            <a:ext cx="2364292" cy="2333426"/>
          </a:xfrm>
          <a:prstGeom prst="rect">
            <a:avLst/>
          </a:prstGeom>
        </p:spPr>
      </p:pic>
      <p:sp>
        <p:nvSpPr>
          <p:cNvPr id="6" name="Donut 5"/>
          <p:cNvSpPr/>
          <p:nvPr/>
        </p:nvSpPr>
        <p:spPr>
          <a:xfrm>
            <a:off x="9715501" y="1428750"/>
            <a:ext cx="300038" cy="300039"/>
          </a:xfrm>
          <a:prstGeom prst="donut">
            <a:avLst>
              <a:gd name="adj" fmla="val 8198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Donut 6"/>
          <p:cNvSpPr/>
          <p:nvPr/>
        </p:nvSpPr>
        <p:spPr>
          <a:xfrm>
            <a:off x="10182225" y="1895474"/>
            <a:ext cx="300038" cy="300039"/>
          </a:xfrm>
          <a:prstGeom prst="donut">
            <a:avLst>
              <a:gd name="adj" fmla="val 8198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Donut 7"/>
          <p:cNvSpPr/>
          <p:nvPr/>
        </p:nvSpPr>
        <p:spPr>
          <a:xfrm>
            <a:off x="10332245" y="1152522"/>
            <a:ext cx="300038" cy="300039"/>
          </a:xfrm>
          <a:prstGeom prst="donut">
            <a:avLst>
              <a:gd name="adj" fmla="val 8198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Donut 8"/>
          <p:cNvSpPr/>
          <p:nvPr/>
        </p:nvSpPr>
        <p:spPr>
          <a:xfrm>
            <a:off x="11203781" y="1602579"/>
            <a:ext cx="300038" cy="300039"/>
          </a:xfrm>
          <a:prstGeom prst="donut">
            <a:avLst>
              <a:gd name="adj" fmla="val 8198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Donut 9"/>
          <p:cNvSpPr/>
          <p:nvPr/>
        </p:nvSpPr>
        <p:spPr>
          <a:xfrm>
            <a:off x="11053762" y="387791"/>
            <a:ext cx="300038" cy="300039"/>
          </a:xfrm>
          <a:prstGeom prst="donut">
            <a:avLst>
              <a:gd name="adj" fmla="val 8198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622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Tools – </a:t>
            </a:r>
            <a:r>
              <a:rPr lang="en-US" sz="6000" b="1" dirty="0" smtClean="0">
                <a:solidFill>
                  <a:srgbClr val="0070C0"/>
                </a:solidFill>
              </a:rPr>
              <a:t>Library prep</a:t>
            </a:r>
            <a:endParaRPr lang="en-US" sz="6000" b="1" dirty="0">
              <a:solidFill>
                <a:srgbClr val="0070C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19100" y="1428749"/>
            <a:ext cx="11772900" cy="542925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u="sng" dirty="0" smtClean="0"/>
              <a:t>Targeted PCR amplification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Sequence only target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Examples</a:t>
            </a:r>
          </a:p>
          <a:p>
            <a:pPr lvl="2"/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16S for bacteria</a:t>
            </a:r>
          </a:p>
          <a:p>
            <a:pPr lvl="2"/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Overlapping multiplexed for near-complete virus genomes (</a:t>
            </a:r>
            <a:r>
              <a:rPr lang="en-US" sz="2400" dirty="0" err="1" smtClean="0">
                <a:solidFill>
                  <a:schemeClr val="bg2">
                    <a:lumMod val="10000"/>
                  </a:schemeClr>
                </a:solidFill>
              </a:rPr>
              <a:t>PrimalSeq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)</a:t>
            </a:r>
          </a:p>
          <a:p>
            <a:r>
              <a:rPr lang="en-US" sz="3600" dirty="0" smtClean="0">
                <a:solidFill>
                  <a:srgbClr val="00B050"/>
                </a:solidFill>
              </a:rPr>
              <a:t>Pros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Cheap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and easy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Scalable for generating large datasets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Requires minimal sequencing data</a:t>
            </a:r>
            <a:endParaRPr lang="en-US" sz="2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3600" dirty="0" smtClean="0">
                <a:solidFill>
                  <a:srgbClr val="FF0000"/>
                </a:solidFill>
              </a:rPr>
              <a:t>Cons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Biased amplification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Easy to contaminate</a:t>
            </a:r>
          </a:p>
          <a:p>
            <a:endParaRPr lang="en-US" sz="3200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endParaRPr lang="en-US" sz="3200" dirty="0" smtClean="0"/>
          </a:p>
        </p:txBody>
      </p:sp>
      <p:pic>
        <p:nvPicPr>
          <p:cNvPr id="3074" name="Picture 2" descr="http://9uqorndr042zuucg320p19z4.wpengine.netdna-cdn.com/wp-content/uploads/2017/12/cropped-Screenshot-2017-12-22-11.45.36-4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971"/>
          <a:stretch/>
        </p:blipFill>
        <p:spPr bwMode="auto">
          <a:xfrm>
            <a:off x="7762875" y="3629026"/>
            <a:ext cx="4429125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39CD3F8-F71E-4AA9-A9BB-05BA08C18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5960" y="213613"/>
            <a:ext cx="2364292" cy="2333426"/>
          </a:xfrm>
          <a:prstGeom prst="rect">
            <a:avLst/>
          </a:prstGeom>
        </p:spPr>
      </p:pic>
      <p:sp>
        <p:nvSpPr>
          <p:cNvPr id="3" name="Lightning Bolt 2"/>
          <p:cNvSpPr/>
          <p:nvPr/>
        </p:nvSpPr>
        <p:spPr>
          <a:xfrm>
            <a:off x="9228688" y="980624"/>
            <a:ext cx="485775" cy="496200"/>
          </a:xfrm>
          <a:prstGeom prst="lightningBol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ghtning Bolt 6"/>
          <p:cNvSpPr/>
          <p:nvPr/>
        </p:nvSpPr>
        <p:spPr>
          <a:xfrm>
            <a:off x="10077356" y="732525"/>
            <a:ext cx="485775" cy="496200"/>
          </a:xfrm>
          <a:prstGeom prst="lightningBol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ghtning Bolt 7"/>
          <p:cNvSpPr/>
          <p:nvPr/>
        </p:nvSpPr>
        <p:spPr>
          <a:xfrm>
            <a:off x="10746012" y="82889"/>
            <a:ext cx="485775" cy="496200"/>
          </a:xfrm>
          <a:prstGeom prst="lightningBol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ghtning Bolt 8"/>
          <p:cNvSpPr/>
          <p:nvPr/>
        </p:nvSpPr>
        <p:spPr>
          <a:xfrm>
            <a:off x="9885335" y="1535907"/>
            <a:ext cx="485775" cy="496200"/>
          </a:xfrm>
          <a:prstGeom prst="lightningBol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ghtning Bolt 9"/>
          <p:cNvSpPr/>
          <p:nvPr/>
        </p:nvSpPr>
        <p:spPr>
          <a:xfrm>
            <a:off x="10868025" y="1243014"/>
            <a:ext cx="485775" cy="496200"/>
          </a:xfrm>
          <a:prstGeom prst="lightningBol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95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Tools – </a:t>
            </a:r>
            <a:r>
              <a:rPr lang="en-US" sz="6000" b="1" dirty="0" smtClean="0">
                <a:solidFill>
                  <a:srgbClr val="0070C0"/>
                </a:solidFill>
              </a:rPr>
              <a:t>Library prep</a:t>
            </a:r>
            <a:endParaRPr lang="en-US" sz="6000" b="1" dirty="0">
              <a:solidFill>
                <a:srgbClr val="0070C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19100" y="1428749"/>
            <a:ext cx="11772900" cy="5429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u="sng" dirty="0" smtClean="0"/>
              <a:t>Cell culture selection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Enrich for virus in cells prior to standard sequencing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Still commonly used in surveillance programs</a:t>
            </a:r>
          </a:p>
          <a:p>
            <a:r>
              <a:rPr lang="en-US" sz="3600" dirty="0" smtClean="0">
                <a:solidFill>
                  <a:srgbClr val="00B050"/>
                </a:solidFill>
              </a:rPr>
              <a:t>Pros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Broad enrichment for viruses that easily replicate in culture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Mostly virus RNA, requires minimal sequencing data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Cheap</a:t>
            </a:r>
            <a:endParaRPr lang="en-US" sz="2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3600" dirty="0" smtClean="0">
                <a:solidFill>
                  <a:srgbClr val="FF0000"/>
                </a:solidFill>
              </a:rPr>
              <a:t>Cons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Biased virus composition (among species and intra-host populations)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Potential for cell culture adaptations</a:t>
            </a:r>
            <a:endParaRPr lang="en-US" sz="3200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endParaRPr lang="en-US" sz="3200" dirty="0" smtClean="0"/>
          </a:p>
        </p:txBody>
      </p:sp>
      <p:pic>
        <p:nvPicPr>
          <p:cNvPr id="4098" name="Picture 2" descr="mage result for cell culture flask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00" b="22900"/>
          <a:stretch/>
        </p:blipFill>
        <p:spPr bwMode="auto">
          <a:xfrm>
            <a:off x="8744422" y="1428749"/>
            <a:ext cx="3447578" cy="1861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21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Tools – </a:t>
            </a:r>
            <a:r>
              <a:rPr lang="en-US" sz="6000" b="1" dirty="0" smtClean="0">
                <a:solidFill>
                  <a:srgbClr val="0070C0"/>
                </a:solidFill>
              </a:rPr>
              <a:t>Sequencing platform</a:t>
            </a:r>
            <a:endParaRPr lang="en-US" sz="6000" b="1" dirty="0">
              <a:solidFill>
                <a:srgbClr val="0070C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19100" y="1243014"/>
            <a:ext cx="11772900" cy="5429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u="sng" dirty="0" smtClean="0"/>
              <a:t>Large-Scale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E.g., </a:t>
            </a:r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</a:rPr>
              <a:t>Illumina </a:t>
            </a:r>
            <a:r>
              <a:rPr lang="en-US" u="sng" dirty="0" err="1" smtClean="0">
                <a:solidFill>
                  <a:schemeClr val="bg2">
                    <a:lumMod val="50000"/>
                  </a:schemeClr>
                </a:solidFill>
              </a:rPr>
              <a:t>NovaSeq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HiSeq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;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PacBio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;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Nanopore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PromethION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Most data/$, but expensive per run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ot affordable by most individual labs (genomics cores)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600" u="sng" dirty="0" smtClean="0"/>
              <a:t>Mid-Scale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E.g., </a:t>
            </a:r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</a:rPr>
              <a:t>Illumina </a:t>
            </a:r>
            <a:r>
              <a:rPr lang="en-US" u="sng" dirty="0" err="1" smtClean="0">
                <a:solidFill>
                  <a:schemeClr val="bg2">
                    <a:lumMod val="50000"/>
                  </a:schemeClr>
                </a:solidFill>
              </a:rPr>
              <a:t>MiSeq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NextSeq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; Ion Torrent;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Nanopore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GridION</a:t>
            </a: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mid data/$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ffordable by some individual labs, requires maintenance</a:t>
            </a:r>
          </a:p>
          <a:p>
            <a:pPr marL="0" indent="0">
              <a:buNone/>
            </a:pPr>
            <a:r>
              <a:rPr lang="en-US" sz="3600" u="sng" dirty="0" smtClean="0"/>
              <a:t>Portable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E.g., Illumina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iSeq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; BGI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DNBseq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; </a:t>
            </a:r>
            <a:r>
              <a:rPr lang="en-US" u="sng" dirty="0" err="1" smtClean="0">
                <a:solidFill>
                  <a:schemeClr val="bg2">
                    <a:lumMod val="50000"/>
                  </a:schemeClr>
                </a:solidFill>
              </a:rPr>
              <a:t>Nanopore</a:t>
            </a:r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u="sng" dirty="0" err="1" smtClean="0">
                <a:solidFill>
                  <a:schemeClr val="bg2">
                    <a:lumMod val="50000"/>
                  </a:schemeClr>
                </a:solidFill>
              </a:rPr>
              <a:t>MinION</a:t>
            </a:r>
            <a:endParaRPr lang="en-US" u="sng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Low data/$, but cheap per run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Affordable and can be set up in many locations</a:t>
            </a:r>
          </a:p>
          <a:p>
            <a:pPr marL="0" indent="0">
              <a:buNone/>
            </a:pPr>
            <a:endParaRPr lang="en-US" sz="3600" dirty="0" smtClean="0"/>
          </a:p>
          <a:p>
            <a:pPr lvl="1"/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46656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Tools – </a:t>
            </a:r>
            <a:r>
              <a:rPr lang="en-US" sz="6000" b="1" dirty="0" smtClean="0">
                <a:solidFill>
                  <a:srgbClr val="0070C0"/>
                </a:solidFill>
              </a:rPr>
              <a:t>Sequencing platform</a:t>
            </a:r>
            <a:endParaRPr lang="en-US" sz="6000" b="1" dirty="0">
              <a:solidFill>
                <a:srgbClr val="0070C0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021824"/>
              </p:ext>
            </p:extLst>
          </p:nvPr>
        </p:nvGraphicFramePr>
        <p:xfrm>
          <a:off x="1069974" y="2095500"/>
          <a:ext cx="10052051" cy="3027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08263"/>
                <a:gridCol w="2728913"/>
                <a:gridCol w="2014537"/>
                <a:gridCol w="2700338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effectLst/>
                        </a:rPr>
                        <a:t>Platform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</a:rPr>
                        <a:t>Expected Yield (Gb)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 err="1">
                          <a:effectLst/>
                        </a:rPr>
                        <a:t>Seq</a:t>
                      </a:r>
                      <a:r>
                        <a:rPr lang="en-US" sz="2400" b="1" u="none" strike="noStrike" dirty="0">
                          <a:effectLst/>
                        </a:rPr>
                        <a:t> Kit Cost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</a:rPr>
                        <a:t>Estimated </a:t>
                      </a:r>
                      <a:r>
                        <a:rPr lang="en-US" sz="2400" b="1" u="none" strike="noStrike" dirty="0" smtClean="0">
                          <a:effectLst/>
                        </a:rPr>
                        <a:t>Cost/Gb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rgbClr val="0070C0"/>
                          </a:solidFill>
                          <a:effectLst/>
                        </a:rPr>
                        <a:t>Illumina iSeq</a:t>
                      </a:r>
                      <a:endParaRPr lang="en-US" sz="2400" b="0" i="0" u="none" strike="noStrike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solidFill>
                            <a:srgbClr val="0070C0"/>
                          </a:solidFill>
                          <a:effectLst/>
                        </a:rPr>
                        <a:t>1</a:t>
                      </a:r>
                      <a:endParaRPr lang="en-US" sz="2400" b="0" i="0" u="none" strike="noStrike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400" u="none" strike="noStrike" dirty="0" smtClean="0">
                          <a:solidFill>
                            <a:srgbClr val="0070C0"/>
                          </a:solidFill>
                          <a:effectLst/>
                        </a:rPr>
                        <a:t>$600</a:t>
                      </a:r>
                      <a:endParaRPr lang="is-IS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400" u="none" strike="noStrike" dirty="0" smtClean="0">
                          <a:solidFill>
                            <a:srgbClr val="0070C0"/>
                          </a:solidFill>
                          <a:effectLst/>
                        </a:rPr>
                        <a:t>$600.00</a:t>
                      </a:r>
                      <a:endParaRPr lang="nb-NO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70C0"/>
                          </a:solidFill>
                          <a:effectLst/>
                        </a:rPr>
                        <a:t>Illumina </a:t>
                      </a:r>
                      <a:r>
                        <a:rPr lang="en-US" sz="2400" u="none" strike="noStrike" dirty="0" err="1">
                          <a:solidFill>
                            <a:srgbClr val="0070C0"/>
                          </a:solidFill>
                          <a:effectLst/>
                        </a:rPr>
                        <a:t>MiSeq</a:t>
                      </a:r>
                      <a:endParaRPr lang="en-US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0070C0"/>
                          </a:solidFill>
                          <a:effectLst/>
                        </a:rPr>
                        <a:t>15</a:t>
                      </a:r>
                      <a:endParaRPr lang="en-US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400" u="none" strike="noStrike" dirty="0" smtClean="0">
                          <a:solidFill>
                            <a:srgbClr val="0070C0"/>
                          </a:solidFill>
                          <a:effectLst/>
                        </a:rPr>
                        <a:t>$1,625</a:t>
                      </a:r>
                      <a:endParaRPr lang="is-IS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400" u="none" strike="noStrike" dirty="0" smtClean="0">
                          <a:solidFill>
                            <a:srgbClr val="0070C0"/>
                          </a:solidFill>
                          <a:effectLst/>
                        </a:rPr>
                        <a:t>$108.33</a:t>
                      </a:r>
                      <a:endParaRPr lang="hr-HR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70C0"/>
                          </a:solidFill>
                          <a:effectLst/>
                        </a:rPr>
                        <a:t>Illumina </a:t>
                      </a:r>
                      <a:r>
                        <a:rPr lang="en-US" sz="2400" u="none" strike="noStrike" dirty="0" err="1">
                          <a:solidFill>
                            <a:srgbClr val="0070C0"/>
                          </a:solidFill>
                          <a:effectLst/>
                        </a:rPr>
                        <a:t>HiSeq</a:t>
                      </a:r>
                      <a:endParaRPr lang="en-US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400" u="none" strike="noStrike" dirty="0">
                          <a:solidFill>
                            <a:srgbClr val="0070C0"/>
                          </a:solidFill>
                          <a:effectLst/>
                        </a:rPr>
                        <a:t>1500</a:t>
                      </a:r>
                      <a:endParaRPr lang="is-IS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solidFill>
                            <a:srgbClr val="0070C0"/>
                          </a:solidFill>
                          <a:effectLst/>
                        </a:rPr>
                        <a:t>$6,810</a:t>
                      </a:r>
                      <a:endParaRPr lang="en-US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400" u="none" strike="noStrike" dirty="0" smtClean="0">
                          <a:solidFill>
                            <a:srgbClr val="0070C0"/>
                          </a:solidFill>
                          <a:effectLst/>
                        </a:rPr>
                        <a:t>$4.54</a:t>
                      </a:r>
                      <a:endParaRPr lang="hr-HR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70C0"/>
                          </a:solidFill>
                          <a:effectLst/>
                        </a:rPr>
                        <a:t>Illumina </a:t>
                      </a:r>
                      <a:r>
                        <a:rPr lang="en-US" sz="2400" u="none" strike="noStrike" dirty="0" err="1">
                          <a:solidFill>
                            <a:srgbClr val="0070C0"/>
                          </a:solidFill>
                          <a:effectLst/>
                        </a:rPr>
                        <a:t>NovaSeq</a:t>
                      </a:r>
                      <a:endParaRPr lang="en-US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2400" u="none" strike="noStrike" dirty="0">
                          <a:solidFill>
                            <a:srgbClr val="0070C0"/>
                          </a:solidFill>
                          <a:effectLst/>
                        </a:rPr>
                        <a:t>6000</a:t>
                      </a:r>
                      <a:endParaRPr lang="de-DE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400" u="none" strike="noStrike" dirty="0" smtClean="0">
                          <a:solidFill>
                            <a:srgbClr val="0070C0"/>
                          </a:solidFill>
                          <a:effectLst/>
                        </a:rPr>
                        <a:t>$5,500</a:t>
                      </a:r>
                      <a:endParaRPr lang="is-IS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400" u="none" strike="noStrike" dirty="0" smtClean="0">
                          <a:solidFill>
                            <a:srgbClr val="0070C0"/>
                          </a:solidFill>
                          <a:effectLst/>
                        </a:rPr>
                        <a:t>$0.92</a:t>
                      </a:r>
                      <a:endParaRPr lang="nb-NO" sz="2400" b="0" i="0" u="none" strike="noStrike" dirty="0">
                        <a:solidFill>
                          <a:srgbClr val="0070C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ONT </a:t>
                      </a:r>
                      <a:r>
                        <a:rPr lang="en-US" sz="2400" u="none" strike="noStrike" dirty="0" err="1">
                          <a:solidFill>
                            <a:srgbClr val="7030A0"/>
                          </a:solidFill>
                          <a:effectLst/>
                        </a:rPr>
                        <a:t>MinION</a:t>
                      </a:r>
                      <a:endParaRPr lang="en-US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10</a:t>
                      </a:r>
                      <a:endParaRPr lang="en-US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400" u="none" strike="noStrike" dirty="0" smtClean="0">
                          <a:solidFill>
                            <a:srgbClr val="7030A0"/>
                          </a:solidFill>
                          <a:effectLst/>
                        </a:rPr>
                        <a:t>$675</a:t>
                      </a:r>
                      <a:endParaRPr lang="is-IS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400" u="none" strike="noStrike" dirty="0" smtClean="0">
                          <a:solidFill>
                            <a:srgbClr val="7030A0"/>
                          </a:solidFill>
                          <a:effectLst/>
                        </a:rPr>
                        <a:t>$67.50</a:t>
                      </a:r>
                      <a:endParaRPr lang="nb-NO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ONT </a:t>
                      </a:r>
                      <a:r>
                        <a:rPr lang="en-US" sz="2400" u="none" strike="noStrike" dirty="0" err="1">
                          <a:solidFill>
                            <a:srgbClr val="7030A0"/>
                          </a:solidFill>
                          <a:effectLst/>
                        </a:rPr>
                        <a:t>GridION</a:t>
                      </a:r>
                      <a:endParaRPr lang="en-US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150</a:t>
                      </a:r>
                      <a:endParaRPr lang="en-US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400" u="none" strike="noStrike" dirty="0" smtClean="0">
                          <a:solidFill>
                            <a:srgbClr val="7030A0"/>
                          </a:solidFill>
                          <a:effectLst/>
                        </a:rPr>
                        <a:t>$3375</a:t>
                      </a:r>
                      <a:endParaRPr lang="is-IS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400" u="none" strike="noStrike" dirty="0" smtClean="0">
                          <a:solidFill>
                            <a:srgbClr val="7030A0"/>
                          </a:solidFill>
                          <a:effectLst/>
                        </a:rPr>
                        <a:t>$22.50</a:t>
                      </a:r>
                      <a:endParaRPr lang="hr-HR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ONT </a:t>
                      </a:r>
                      <a:r>
                        <a:rPr lang="en-US" sz="2400" u="none" strike="noStrike" dirty="0" err="1">
                          <a:solidFill>
                            <a:srgbClr val="7030A0"/>
                          </a:solidFill>
                          <a:effectLst/>
                        </a:rPr>
                        <a:t>PromethION</a:t>
                      </a:r>
                      <a:endParaRPr lang="en-US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4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3800</a:t>
                      </a:r>
                      <a:endParaRPr lang="is-IS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400" u="none" strike="noStrike" dirty="0" smtClean="0">
                          <a:solidFill>
                            <a:srgbClr val="7030A0"/>
                          </a:solidFill>
                          <a:effectLst/>
                        </a:rPr>
                        <a:t>$19,200</a:t>
                      </a:r>
                      <a:endParaRPr lang="is-IS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400" u="none" strike="noStrike" dirty="0" smtClean="0">
                          <a:solidFill>
                            <a:srgbClr val="7030A0"/>
                          </a:solidFill>
                          <a:effectLst/>
                        </a:rPr>
                        <a:t>$5.05</a:t>
                      </a:r>
                      <a:endParaRPr lang="hr-HR" sz="2400" b="0" i="0" u="none" strike="noStrike" dirty="0">
                        <a:solidFill>
                          <a:srgbClr val="7030A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318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Tools – </a:t>
            </a:r>
            <a:r>
              <a:rPr lang="en-US" sz="6000" b="1" dirty="0" smtClean="0">
                <a:solidFill>
                  <a:srgbClr val="0070C0"/>
                </a:solidFill>
              </a:rPr>
              <a:t>Sequencing platform</a:t>
            </a:r>
            <a:endParaRPr lang="en-US" sz="6000" b="1" dirty="0">
              <a:solidFill>
                <a:srgbClr val="0070C0"/>
              </a:solidFill>
            </a:endParaRPr>
          </a:p>
        </p:txBody>
      </p:sp>
      <p:pic>
        <p:nvPicPr>
          <p:cNvPr id="5" name="Picture 6" descr="mage result for oxford nanopor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50" t="33668" r="32686" b="35668"/>
          <a:stretch/>
        </p:blipFill>
        <p:spPr bwMode="auto">
          <a:xfrm>
            <a:off x="6665986" y="1671641"/>
            <a:ext cx="2963790" cy="221144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s://www.illumina.com/content/dam/illumina-marketing/images/amrdigital/sequencers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15" t="62835" r="24985"/>
          <a:stretch/>
        </p:blipFill>
        <p:spPr bwMode="auto">
          <a:xfrm>
            <a:off x="766757" y="1628950"/>
            <a:ext cx="2511169" cy="22143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14307" y="4029078"/>
            <a:ext cx="6472238" cy="251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Accurate sequencing, short reads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Good for generating lots of data (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NovaSeq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Expensive to run and maintain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Uses:</a:t>
            </a:r>
          </a:p>
          <a:p>
            <a:pPr lvl="2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Large projects (samples in home lab)</a:t>
            </a:r>
          </a:p>
          <a:p>
            <a:pPr lvl="2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Accurate sequencing (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intrahost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, metagenomics)</a:t>
            </a:r>
          </a:p>
          <a:p>
            <a:pPr marL="0" indent="0">
              <a:buFont typeface="Arial"/>
              <a:buNone/>
            </a:pPr>
            <a:endParaRPr lang="en-US" sz="3600" dirty="0" smtClean="0"/>
          </a:p>
          <a:p>
            <a:pPr lvl="1"/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752470" y="1557344"/>
            <a:ext cx="1356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Illumina</a:t>
            </a:r>
            <a:endParaRPr lang="en-US" sz="280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086473" y="4029078"/>
            <a:ext cx="6015033" cy="251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Long reads, error prone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Good for generating quick data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Rugged, cheap to run (reusable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flowcells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Uses:</a:t>
            </a:r>
          </a:p>
          <a:p>
            <a:pPr lvl="2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Field or limited resources</a:t>
            </a:r>
          </a:p>
          <a:p>
            <a:pPr lvl="2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Lab for long reads and quick data</a:t>
            </a:r>
          </a:p>
          <a:p>
            <a:pPr marL="0" indent="0">
              <a:buFont typeface="Arial"/>
              <a:buNone/>
            </a:pPr>
            <a:endParaRPr lang="en-US" sz="3600" dirty="0" smtClean="0"/>
          </a:p>
          <a:p>
            <a:pPr lvl="1"/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938210" y="3421420"/>
            <a:ext cx="2192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MiSeq</a:t>
            </a:r>
            <a:r>
              <a:rPr lang="en-US" sz="2400" dirty="0" smtClean="0"/>
              <a:t>/</a:t>
            </a:r>
            <a:r>
              <a:rPr lang="en-US" sz="2400" dirty="0" err="1" smtClean="0"/>
              <a:t>NovaSeq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2540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Controls + accuracy</a:t>
            </a:r>
            <a:endParaRPr lang="en-US" sz="6000" b="1" dirty="0">
              <a:solidFill>
                <a:srgbClr val="0070C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19100" y="1714502"/>
            <a:ext cx="11772900" cy="5429251"/>
          </a:xfrm>
        </p:spPr>
        <p:txBody>
          <a:bodyPr>
            <a:normAutofit/>
          </a:bodyPr>
          <a:lstStyle/>
          <a:p>
            <a:r>
              <a:rPr lang="en-US" sz="3600" dirty="0" smtClean="0"/>
              <a:t>Controls</a:t>
            </a:r>
          </a:p>
          <a:p>
            <a:pPr lvl="1"/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</a:rPr>
              <a:t>Negative controls at important steps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(sample collection, RNA extraction, PCR,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etc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“Healthy” or environmental controls (metagenomics to determine background)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Internal controls to measure efficiency of library prep and validate sequencing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Normalize input target concentrations (important for comparing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intrahost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diversity)</a:t>
            </a:r>
          </a:p>
          <a:p>
            <a:pPr lvl="1"/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3600" dirty="0" smtClean="0"/>
              <a:t>Improving accuracy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Dual-indexes (reduces “index” hopping)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High-fidelity polymerases (reduces library prep errors)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Sequence technical replicates (removes sequencing errors)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Unique molecular identifiers (UMIs, removes sequencing errors)</a:t>
            </a:r>
          </a:p>
        </p:txBody>
      </p:sp>
    </p:spTree>
    <p:extLst>
      <p:ext uri="{BB962C8B-B14F-4D97-AF65-F5344CB8AC3E}">
        <p14:creationId xmlns:p14="http://schemas.microsoft.com/office/powerpoint/2010/main" val="65341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Scenarios</a:t>
            </a:r>
            <a:endParaRPr lang="en-US" sz="6000" b="1" dirty="0">
              <a:solidFill>
                <a:srgbClr val="0070C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47703" y="1714508"/>
            <a:ext cx="8653459" cy="5429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u="sng" dirty="0" smtClean="0">
                <a:solidFill>
                  <a:srgbClr val="D883FF"/>
                </a:solidFill>
              </a:rPr>
              <a:t>Question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Clinical metagenomics for unknown causes of encephalitis (population study, not for diagnostics)</a:t>
            </a:r>
            <a:endParaRPr lang="en-US" sz="1100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600" u="sng" dirty="0" smtClean="0">
                <a:solidFill>
                  <a:srgbClr val="7A81FF"/>
                </a:solidFill>
              </a:rPr>
              <a:t>Samples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Cerebral spinal fluid, maintained on cold chain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Hundreds of samples</a:t>
            </a:r>
            <a:endParaRPr lang="en-US" sz="1200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600" u="sng" dirty="0" smtClean="0">
                <a:solidFill>
                  <a:srgbClr val="FF7E79"/>
                </a:solidFill>
              </a:rPr>
              <a:t>Resources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Well funded clinical lab (not much NGS experience)</a:t>
            </a:r>
          </a:p>
          <a:p>
            <a:pPr lvl="1"/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A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ccess to Genomics Core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Not time sensitive</a:t>
            </a:r>
          </a:p>
          <a:p>
            <a:pPr marL="0" indent="0">
              <a:buNone/>
            </a:pPr>
            <a:endParaRPr lang="en-US" sz="3600" dirty="0" smtClean="0"/>
          </a:p>
          <a:p>
            <a:pPr lvl="1"/>
            <a:endParaRPr lang="en-US" sz="3200" dirty="0" smtClean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301162" y="2471744"/>
            <a:ext cx="2433639" cy="1957389"/>
          </a:xfrm>
          <a:prstGeom prst="rect">
            <a:avLst/>
          </a:prstGeom>
          <a:noFill/>
          <a:ln w="25400"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3600" u="sng" dirty="0" smtClean="0">
                <a:solidFill>
                  <a:schemeClr val="bg2">
                    <a:lumMod val="50000"/>
                  </a:schemeClr>
                </a:solidFill>
              </a:rPr>
              <a:t>Tools?</a:t>
            </a:r>
          </a:p>
          <a:p>
            <a:pPr marL="0" indent="0" algn="ctr">
              <a:buFont typeface="Arial"/>
              <a:buNone/>
            </a:pPr>
            <a:r>
              <a:rPr lang="en-US" sz="3600" dirty="0" smtClean="0">
                <a:solidFill>
                  <a:srgbClr val="0070C0"/>
                </a:solidFill>
              </a:rPr>
              <a:t>Library prep</a:t>
            </a:r>
          </a:p>
          <a:p>
            <a:pPr marL="0" indent="0" algn="ctr">
              <a:buFont typeface="Arial"/>
              <a:buNone/>
            </a:pPr>
            <a:r>
              <a:rPr lang="en-US" sz="3600" dirty="0" smtClean="0">
                <a:solidFill>
                  <a:srgbClr val="00B050"/>
                </a:solidFill>
              </a:rPr>
              <a:t>Platform</a:t>
            </a:r>
            <a:endParaRPr lang="en-US" dirty="0" smtClean="0">
              <a:solidFill>
                <a:srgbClr val="00B050"/>
              </a:solidFill>
            </a:endParaRPr>
          </a:p>
          <a:p>
            <a:pPr marL="0" indent="0" algn="ctr">
              <a:buFont typeface="Arial"/>
              <a:buNone/>
            </a:pPr>
            <a:endParaRPr lang="en-US" sz="3600" dirty="0" smtClean="0"/>
          </a:p>
          <a:p>
            <a:pPr lvl="1" algn="ctr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6222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Scenarios</a:t>
            </a:r>
            <a:endParaRPr lang="en-US" sz="6000" b="1" dirty="0">
              <a:solidFill>
                <a:srgbClr val="0070C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47704" y="1714508"/>
            <a:ext cx="6981822" cy="5429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u="sng" dirty="0" smtClean="0">
                <a:solidFill>
                  <a:srgbClr val="D883FF"/>
                </a:solidFill>
              </a:rPr>
              <a:t>Question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Investigating 2019 dengue virus outbreak in Honduras</a:t>
            </a:r>
          </a:p>
          <a:p>
            <a:pPr lvl="1"/>
            <a:endParaRPr lang="en-US" sz="1000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600" u="sng" dirty="0" smtClean="0">
                <a:solidFill>
                  <a:srgbClr val="7A81FF"/>
                </a:solidFill>
              </a:rPr>
              <a:t>Samples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Serum, low CTs, somewhat degraded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Hundreds of samples</a:t>
            </a:r>
          </a:p>
          <a:p>
            <a:pPr lvl="1"/>
            <a:endParaRPr lang="en-US" sz="1050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600" u="sng" dirty="0" smtClean="0">
                <a:solidFill>
                  <a:srgbClr val="FF7E79"/>
                </a:solidFill>
              </a:rPr>
              <a:t>Resources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Mobile lab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Need data fast</a:t>
            </a:r>
          </a:p>
          <a:p>
            <a:pPr marL="0" indent="0">
              <a:buNone/>
            </a:pPr>
            <a:endParaRPr lang="en-US" sz="3600" dirty="0" smtClean="0"/>
          </a:p>
          <a:p>
            <a:pPr lvl="1"/>
            <a:endParaRPr lang="en-US" sz="3200" dirty="0" smtClean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301162" y="2471744"/>
            <a:ext cx="2433639" cy="1957389"/>
          </a:xfrm>
          <a:prstGeom prst="rect">
            <a:avLst/>
          </a:prstGeom>
          <a:noFill/>
          <a:ln w="25400"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3600" u="sng" dirty="0" smtClean="0">
                <a:solidFill>
                  <a:schemeClr val="bg2">
                    <a:lumMod val="50000"/>
                  </a:schemeClr>
                </a:solidFill>
              </a:rPr>
              <a:t>Tools?</a:t>
            </a:r>
          </a:p>
          <a:p>
            <a:pPr marL="0" indent="0" algn="ctr">
              <a:buFont typeface="Arial"/>
              <a:buNone/>
            </a:pPr>
            <a:r>
              <a:rPr lang="en-US" sz="3600" dirty="0" smtClean="0">
                <a:solidFill>
                  <a:srgbClr val="0070C0"/>
                </a:solidFill>
              </a:rPr>
              <a:t>Library prep</a:t>
            </a:r>
          </a:p>
          <a:p>
            <a:pPr marL="0" indent="0" algn="ctr">
              <a:buFont typeface="Arial"/>
              <a:buNone/>
            </a:pPr>
            <a:r>
              <a:rPr lang="en-US" sz="3600" dirty="0" smtClean="0">
                <a:solidFill>
                  <a:srgbClr val="00B050"/>
                </a:solidFill>
              </a:rPr>
              <a:t>Platform</a:t>
            </a:r>
            <a:endParaRPr lang="en-US" dirty="0" smtClean="0">
              <a:solidFill>
                <a:srgbClr val="00B050"/>
              </a:solidFill>
            </a:endParaRPr>
          </a:p>
          <a:p>
            <a:pPr marL="0" indent="0" algn="ctr">
              <a:buFont typeface="Arial"/>
              <a:buNone/>
            </a:pPr>
            <a:endParaRPr lang="en-US" sz="3600" dirty="0" smtClean="0"/>
          </a:p>
          <a:p>
            <a:pPr lvl="1" algn="ctr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544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Scenarios</a:t>
            </a:r>
            <a:endParaRPr lang="en-US" sz="6000" b="1" dirty="0">
              <a:solidFill>
                <a:srgbClr val="0070C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47704" y="1714508"/>
            <a:ext cx="8210546" cy="5429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u="sng" dirty="0" smtClean="0">
                <a:solidFill>
                  <a:srgbClr val="D883FF"/>
                </a:solidFill>
              </a:rPr>
              <a:t>Question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Evaluating </a:t>
            </a:r>
            <a:r>
              <a:rPr lang="en-US" sz="2800" dirty="0" err="1" smtClean="0">
                <a:solidFill>
                  <a:schemeClr val="bg2">
                    <a:lumMod val="50000"/>
                  </a:schemeClr>
                </a:solidFill>
              </a:rPr>
              <a:t>Zika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 virus antibody escape in non-human primates (research)</a:t>
            </a:r>
          </a:p>
          <a:p>
            <a:pPr lvl="1"/>
            <a:endParaRPr lang="en-US" sz="1000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600" u="sng" dirty="0" smtClean="0">
                <a:solidFill>
                  <a:srgbClr val="7A81FF"/>
                </a:solidFill>
              </a:rPr>
              <a:t>Samples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Serum, high CTs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Dozens of samples</a:t>
            </a:r>
          </a:p>
          <a:p>
            <a:pPr lvl="1"/>
            <a:endParaRPr lang="en-US" sz="1050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600" u="sng" dirty="0" smtClean="0">
                <a:solidFill>
                  <a:srgbClr val="FF7E79"/>
                </a:solidFill>
              </a:rPr>
              <a:t>Resources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Experienced, well funded molecular biology lab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No on-site genomics core</a:t>
            </a:r>
            <a:endParaRPr lang="en-US" sz="3600" dirty="0" smtClean="0"/>
          </a:p>
          <a:p>
            <a:pPr lvl="1"/>
            <a:endParaRPr lang="en-US" sz="3200" dirty="0" smtClean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301162" y="2471744"/>
            <a:ext cx="2433639" cy="1957389"/>
          </a:xfrm>
          <a:prstGeom prst="rect">
            <a:avLst/>
          </a:prstGeom>
          <a:noFill/>
          <a:ln w="25400"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3600" u="sng" dirty="0" smtClean="0">
                <a:solidFill>
                  <a:schemeClr val="bg2">
                    <a:lumMod val="50000"/>
                  </a:schemeClr>
                </a:solidFill>
              </a:rPr>
              <a:t>Tools?</a:t>
            </a:r>
          </a:p>
          <a:p>
            <a:pPr marL="0" indent="0" algn="ctr">
              <a:buFont typeface="Arial"/>
              <a:buNone/>
            </a:pPr>
            <a:r>
              <a:rPr lang="en-US" sz="3600" dirty="0" smtClean="0">
                <a:solidFill>
                  <a:srgbClr val="0070C0"/>
                </a:solidFill>
              </a:rPr>
              <a:t>Library prep</a:t>
            </a:r>
          </a:p>
          <a:p>
            <a:pPr marL="0" indent="0" algn="ctr">
              <a:buFont typeface="Arial"/>
              <a:buNone/>
            </a:pPr>
            <a:r>
              <a:rPr lang="en-US" sz="3600" dirty="0" smtClean="0">
                <a:solidFill>
                  <a:srgbClr val="00B050"/>
                </a:solidFill>
              </a:rPr>
              <a:t>Platform</a:t>
            </a:r>
            <a:endParaRPr lang="en-US" dirty="0" smtClean="0">
              <a:solidFill>
                <a:srgbClr val="00B050"/>
              </a:solidFill>
            </a:endParaRPr>
          </a:p>
          <a:p>
            <a:pPr marL="0" indent="0" algn="ctr">
              <a:buFont typeface="Arial"/>
              <a:buNone/>
            </a:pPr>
            <a:endParaRPr lang="en-US" sz="3600" dirty="0" smtClean="0"/>
          </a:p>
          <a:p>
            <a:pPr lvl="1" algn="ctr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99619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26">
            <a:extLst>
              <a:ext uri="{FF2B5EF4-FFF2-40B4-BE49-F238E27FC236}">
                <a16:creationId xmlns:a16="http://schemas.microsoft.com/office/drawing/2014/main" xmlns="" id="{E9B76B3B-0932-4873-AC5E-E595E54154C7}"/>
              </a:ext>
            </a:extLst>
          </p:cNvPr>
          <p:cNvSpPr/>
          <p:nvPr/>
        </p:nvSpPr>
        <p:spPr>
          <a:xfrm>
            <a:off x="70128" y="6428022"/>
            <a:ext cx="1908256" cy="188338"/>
          </a:xfrm>
          <a:custGeom>
            <a:avLst/>
            <a:gdLst>
              <a:gd name="connsiteX0" fmla="*/ 0 w 2639222"/>
              <a:gd name="connsiteY0" fmla="*/ 370206 h 400792"/>
              <a:gd name="connsiteX1" fmla="*/ 143735 w 2639222"/>
              <a:gd name="connsiteY1" fmla="*/ 351856 h 400792"/>
              <a:gd name="connsiteX2" fmla="*/ 498486 w 2639222"/>
              <a:gd name="connsiteY2" fmla="*/ 164 h 400792"/>
              <a:gd name="connsiteX3" fmla="*/ 954157 w 2639222"/>
              <a:gd name="connsiteY3" fmla="*/ 400788 h 400792"/>
              <a:gd name="connsiteX4" fmla="*/ 1382304 w 2639222"/>
              <a:gd name="connsiteY4" fmla="*/ 9339 h 400792"/>
              <a:gd name="connsiteX5" fmla="*/ 1850207 w 2639222"/>
              <a:gd name="connsiteY5" fmla="*/ 391613 h 400792"/>
              <a:gd name="connsiteX6" fmla="*/ 2290587 w 2639222"/>
              <a:gd name="connsiteY6" fmla="*/ 21572 h 400792"/>
              <a:gd name="connsiteX7" fmla="*/ 2639222 w 2639222"/>
              <a:gd name="connsiteY7" fmla="*/ 373264 h 400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39222" h="400792">
                <a:moveTo>
                  <a:pt x="0" y="370206"/>
                </a:moveTo>
                <a:cubicBezTo>
                  <a:pt x="30327" y="391868"/>
                  <a:pt x="60654" y="413530"/>
                  <a:pt x="143735" y="351856"/>
                </a:cubicBezTo>
                <a:cubicBezTo>
                  <a:pt x="226816" y="290182"/>
                  <a:pt x="363416" y="-7991"/>
                  <a:pt x="498486" y="164"/>
                </a:cubicBezTo>
                <a:cubicBezTo>
                  <a:pt x="633556" y="8319"/>
                  <a:pt x="806854" y="399259"/>
                  <a:pt x="954157" y="400788"/>
                </a:cubicBezTo>
                <a:cubicBezTo>
                  <a:pt x="1101460" y="402317"/>
                  <a:pt x="1232962" y="10868"/>
                  <a:pt x="1382304" y="9339"/>
                </a:cubicBezTo>
                <a:cubicBezTo>
                  <a:pt x="1531646" y="7810"/>
                  <a:pt x="1698827" y="389574"/>
                  <a:pt x="1850207" y="391613"/>
                </a:cubicBezTo>
                <a:cubicBezTo>
                  <a:pt x="2001587" y="393652"/>
                  <a:pt x="2159085" y="24630"/>
                  <a:pt x="2290587" y="21572"/>
                </a:cubicBezTo>
                <a:cubicBezTo>
                  <a:pt x="2422089" y="18514"/>
                  <a:pt x="2530655" y="195889"/>
                  <a:pt x="2639222" y="373264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E35972F-B35A-4B6E-AED0-565615EA8BA3}"/>
              </a:ext>
            </a:extLst>
          </p:cNvPr>
          <p:cNvSpPr txBox="1"/>
          <p:nvPr/>
        </p:nvSpPr>
        <p:spPr>
          <a:xfrm>
            <a:off x="2130041" y="6363000"/>
            <a:ext cx="11684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Viral RNA</a:t>
            </a:r>
          </a:p>
        </p:txBody>
      </p:sp>
      <p:sp>
        <p:nvSpPr>
          <p:cNvPr id="7" name="Freeform: Shape 30">
            <a:extLst>
              <a:ext uri="{FF2B5EF4-FFF2-40B4-BE49-F238E27FC236}">
                <a16:creationId xmlns:a16="http://schemas.microsoft.com/office/drawing/2014/main" xmlns="" id="{6B231641-A095-4B9F-B829-BB0B7438107C}"/>
              </a:ext>
            </a:extLst>
          </p:cNvPr>
          <p:cNvSpPr/>
          <p:nvPr/>
        </p:nvSpPr>
        <p:spPr>
          <a:xfrm>
            <a:off x="3387483" y="6430927"/>
            <a:ext cx="1908256" cy="188338"/>
          </a:xfrm>
          <a:custGeom>
            <a:avLst/>
            <a:gdLst>
              <a:gd name="connsiteX0" fmla="*/ 0 w 2639222"/>
              <a:gd name="connsiteY0" fmla="*/ 370206 h 400792"/>
              <a:gd name="connsiteX1" fmla="*/ 143735 w 2639222"/>
              <a:gd name="connsiteY1" fmla="*/ 351856 h 400792"/>
              <a:gd name="connsiteX2" fmla="*/ 498486 w 2639222"/>
              <a:gd name="connsiteY2" fmla="*/ 164 h 400792"/>
              <a:gd name="connsiteX3" fmla="*/ 954157 w 2639222"/>
              <a:gd name="connsiteY3" fmla="*/ 400788 h 400792"/>
              <a:gd name="connsiteX4" fmla="*/ 1382304 w 2639222"/>
              <a:gd name="connsiteY4" fmla="*/ 9339 h 400792"/>
              <a:gd name="connsiteX5" fmla="*/ 1850207 w 2639222"/>
              <a:gd name="connsiteY5" fmla="*/ 391613 h 400792"/>
              <a:gd name="connsiteX6" fmla="*/ 2290587 w 2639222"/>
              <a:gd name="connsiteY6" fmla="*/ 21572 h 400792"/>
              <a:gd name="connsiteX7" fmla="*/ 2639222 w 2639222"/>
              <a:gd name="connsiteY7" fmla="*/ 373264 h 400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39222" h="400792">
                <a:moveTo>
                  <a:pt x="0" y="370206"/>
                </a:moveTo>
                <a:cubicBezTo>
                  <a:pt x="30327" y="391868"/>
                  <a:pt x="60654" y="413530"/>
                  <a:pt x="143735" y="351856"/>
                </a:cubicBezTo>
                <a:cubicBezTo>
                  <a:pt x="226816" y="290182"/>
                  <a:pt x="363416" y="-7991"/>
                  <a:pt x="498486" y="164"/>
                </a:cubicBezTo>
                <a:cubicBezTo>
                  <a:pt x="633556" y="8319"/>
                  <a:pt x="806854" y="399259"/>
                  <a:pt x="954157" y="400788"/>
                </a:cubicBezTo>
                <a:cubicBezTo>
                  <a:pt x="1101460" y="402317"/>
                  <a:pt x="1232962" y="10868"/>
                  <a:pt x="1382304" y="9339"/>
                </a:cubicBezTo>
                <a:cubicBezTo>
                  <a:pt x="1531646" y="7810"/>
                  <a:pt x="1698827" y="389574"/>
                  <a:pt x="1850207" y="391613"/>
                </a:cubicBezTo>
                <a:cubicBezTo>
                  <a:pt x="2001587" y="393652"/>
                  <a:pt x="2159085" y="24630"/>
                  <a:pt x="2290587" y="21572"/>
                </a:cubicBezTo>
                <a:cubicBezTo>
                  <a:pt x="2422089" y="18514"/>
                  <a:pt x="2530655" y="195889"/>
                  <a:pt x="2639222" y="373264"/>
                </a:cubicBezTo>
              </a:path>
            </a:pathLst>
          </a:cu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7B7BEB9-97E0-45B0-B422-B585D811F416}"/>
              </a:ext>
            </a:extLst>
          </p:cNvPr>
          <p:cNvSpPr txBox="1"/>
          <p:nvPr/>
        </p:nvSpPr>
        <p:spPr>
          <a:xfrm>
            <a:off x="5397786" y="6366538"/>
            <a:ext cx="11756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Host RNA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0DE1996-C747-4418-875D-CB279493BE04}"/>
              </a:ext>
            </a:extLst>
          </p:cNvPr>
          <p:cNvSpPr txBox="1"/>
          <p:nvPr/>
        </p:nvSpPr>
        <p:spPr>
          <a:xfrm>
            <a:off x="9158427" y="6322136"/>
            <a:ext cx="1193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Host DNA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9FFF4F-BD1D-4912-A3B9-A39F211E1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983" y="6363000"/>
            <a:ext cx="2177890" cy="42012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0C31BBB7-8651-49DC-8D61-DECA2B0264BF}"/>
              </a:ext>
            </a:extLst>
          </p:cNvPr>
          <p:cNvCxnSpPr>
            <a:cxnSpLocks/>
          </p:cNvCxnSpPr>
          <p:nvPr/>
        </p:nvCxnSpPr>
        <p:spPr>
          <a:xfrm>
            <a:off x="0" y="6209194"/>
            <a:ext cx="12192000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839CD3F8-F71E-4AA9-A9BB-05BA08C18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6121" y="609853"/>
            <a:ext cx="5558971" cy="5486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A2A4FF-7547-4859-B282-6ADEA5A3434E}"/>
              </a:ext>
            </a:extLst>
          </p:cNvPr>
          <p:cNvSpPr txBox="1"/>
          <p:nvPr/>
        </p:nvSpPr>
        <p:spPr>
          <a:xfrm>
            <a:off x="4611383" y="91352"/>
            <a:ext cx="27484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Total Nucleic Acid</a:t>
            </a:r>
          </a:p>
        </p:txBody>
      </p:sp>
    </p:spTree>
    <p:extLst>
      <p:ext uri="{BB962C8B-B14F-4D97-AF65-F5344CB8AC3E}">
        <p14:creationId xmlns:p14="http://schemas.microsoft.com/office/powerpoint/2010/main" val="123093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Scenarios</a:t>
            </a:r>
            <a:endParaRPr lang="en-US" sz="6000" b="1" dirty="0">
              <a:solidFill>
                <a:srgbClr val="0070C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47704" y="1714508"/>
            <a:ext cx="8210546" cy="5429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u="sng" dirty="0" smtClean="0">
                <a:solidFill>
                  <a:srgbClr val="D883FF"/>
                </a:solidFill>
              </a:rPr>
              <a:t>Question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Are two mutations ~500nt apart co-occurring on the same virus genome (pilot study)?</a:t>
            </a:r>
          </a:p>
          <a:p>
            <a:pPr lvl="1"/>
            <a:endParaRPr lang="en-US" sz="1000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600" u="sng" dirty="0" smtClean="0">
                <a:solidFill>
                  <a:srgbClr val="7A81FF"/>
                </a:solidFill>
              </a:rPr>
              <a:t>Samples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Cell culture supernatant, mixed infections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Few samples</a:t>
            </a:r>
          </a:p>
          <a:p>
            <a:pPr lvl="1"/>
            <a:endParaRPr lang="en-US" sz="1050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600" u="sng" dirty="0" smtClean="0">
                <a:solidFill>
                  <a:srgbClr val="FF7E79"/>
                </a:solidFill>
              </a:rPr>
              <a:t>Resources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Basic molecular lab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Need data fast for PhD committee meeting</a:t>
            </a:r>
            <a:endParaRPr lang="en-US" sz="3600" dirty="0" smtClean="0"/>
          </a:p>
          <a:p>
            <a:pPr lvl="1"/>
            <a:endParaRPr lang="en-US" sz="3200" dirty="0" smtClean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301162" y="2471744"/>
            <a:ext cx="2433639" cy="1957389"/>
          </a:xfrm>
          <a:prstGeom prst="rect">
            <a:avLst/>
          </a:prstGeom>
          <a:noFill/>
          <a:ln w="25400"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3600" u="sng" dirty="0" smtClean="0">
                <a:solidFill>
                  <a:schemeClr val="bg2">
                    <a:lumMod val="50000"/>
                  </a:schemeClr>
                </a:solidFill>
              </a:rPr>
              <a:t>Tools?</a:t>
            </a:r>
          </a:p>
          <a:p>
            <a:pPr marL="0" indent="0" algn="ctr">
              <a:buFont typeface="Arial"/>
              <a:buNone/>
            </a:pPr>
            <a:r>
              <a:rPr lang="en-US" sz="3600" dirty="0" smtClean="0">
                <a:solidFill>
                  <a:srgbClr val="0070C0"/>
                </a:solidFill>
              </a:rPr>
              <a:t>Library prep</a:t>
            </a:r>
          </a:p>
          <a:p>
            <a:pPr marL="0" indent="0" algn="ctr">
              <a:buFont typeface="Arial"/>
              <a:buNone/>
            </a:pPr>
            <a:r>
              <a:rPr lang="en-US" sz="3600" dirty="0" smtClean="0">
                <a:solidFill>
                  <a:srgbClr val="00B050"/>
                </a:solidFill>
              </a:rPr>
              <a:t>Platform</a:t>
            </a:r>
            <a:endParaRPr lang="en-US" dirty="0" smtClean="0">
              <a:solidFill>
                <a:srgbClr val="00B050"/>
              </a:solidFill>
            </a:endParaRPr>
          </a:p>
          <a:p>
            <a:pPr marL="0" indent="0" algn="ctr">
              <a:buFont typeface="Arial"/>
              <a:buNone/>
            </a:pPr>
            <a:endParaRPr lang="en-US" sz="3600" dirty="0" smtClean="0"/>
          </a:p>
          <a:p>
            <a:pPr lvl="1" algn="ctr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1608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ithu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078" y="1405868"/>
            <a:ext cx="6797674" cy="5132114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19078" y="230191"/>
            <a:ext cx="10125071" cy="1098548"/>
          </a:xfrm>
        </p:spPr>
        <p:txBody>
          <a:bodyPr>
            <a:normAutofit/>
          </a:bodyPr>
          <a:lstStyle/>
          <a:p>
            <a:pPr marL="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000" dirty="0" err="1" smtClean="0"/>
              <a:t>github.com</a:t>
            </a:r>
            <a:r>
              <a:rPr lang="en-US" sz="4000" dirty="0" smtClean="0"/>
              <a:t>/</a:t>
            </a:r>
            <a:r>
              <a:rPr lang="en-US" sz="4000" dirty="0" err="1" smtClean="0"/>
              <a:t>grubaughlab</a:t>
            </a:r>
            <a:r>
              <a:rPr lang="en-US" sz="4000" dirty="0" smtClean="0"/>
              <a:t>/path-</a:t>
            </a:r>
            <a:r>
              <a:rPr lang="en-US" sz="4000" dirty="0" err="1" smtClean="0"/>
              <a:t>gen_resources</a:t>
            </a:r>
            <a:endParaRPr lang="en-US" sz="4000" dirty="0"/>
          </a:p>
          <a:p>
            <a:pPr marL="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40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125" y="1983848"/>
            <a:ext cx="4138824" cy="36332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Right Arrow 7"/>
          <p:cNvSpPr/>
          <p:nvPr/>
        </p:nvSpPr>
        <p:spPr>
          <a:xfrm>
            <a:off x="6786566" y="3457575"/>
            <a:ext cx="900112" cy="68580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2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8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Picture 12" descr="GISEQ-50 BGISEQ-5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9113" y="4524375"/>
            <a:ext cx="2719387" cy="20927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www.illumina.com/content/dam/illumina-marketing/images/amrdigital/sequencer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50" y="335756"/>
            <a:ext cx="5778046" cy="37290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age result for oxford nanopo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250" y="207167"/>
            <a:ext cx="5327537" cy="45195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mage result for ion torren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857" y="4449932"/>
            <a:ext cx="2494870" cy="17820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mage result for pacbio sequenci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08" t="19119" r="14864" b="6302"/>
          <a:stretch/>
        </p:blipFill>
        <p:spPr bwMode="auto">
          <a:xfrm>
            <a:off x="4872568" y="3624264"/>
            <a:ext cx="1910932" cy="29928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273530" y="2230337"/>
            <a:ext cx="17491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00B0F0"/>
                </a:solidFill>
              </a:rPr>
              <a:t>Illumina</a:t>
            </a:r>
            <a:endParaRPr lang="en-US" sz="3600" b="1" dirty="0">
              <a:solidFill>
                <a:srgbClr val="00B0F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85217" y="207167"/>
            <a:ext cx="21016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>
                <a:solidFill>
                  <a:srgbClr val="00B0F0"/>
                </a:solidFill>
              </a:rPr>
              <a:t>Nanopore</a:t>
            </a:r>
            <a:endParaRPr lang="en-US" sz="3600" b="1" dirty="0">
              <a:solidFill>
                <a:srgbClr val="00B0F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183773" y="5636209"/>
            <a:ext cx="805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solidFill>
                  <a:srgbClr val="00B0F0"/>
                </a:solidFill>
              </a:rPr>
              <a:t>Ion</a:t>
            </a:r>
            <a:endParaRPr lang="en-US" sz="3600" b="1" dirty="0">
              <a:solidFill>
                <a:srgbClr val="00B0F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18775" y="4272932"/>
            <a:ext cx="1453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solidFill>
                  <a:srgbClr val="00B0F0"/>
                </a:solidFill>
              </a:rPr>
              <a:t>Pacbio</a:t>
            </a:r>
            <a:endParaRPr lang="en-US" sz="3600" b="1" dirty="0">
              <a:solidFill>
                <a:srgbClr val="00B0F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97367" y="6070803"/>
            <a:ext cx="8611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solidFill>
                  <a:srgbClr val="00B0F0"/>
                </a:solidFill>
              </a:rPr>
              <a:t>BGI</a:t>
            </a:r>
            <a:endParaRPr lang="en-US" sz="36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16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56791" y="3000375"/>
            <a:ext cx="110784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rgbClr val="D883FF"/>
                </a:solidFill>
              </a:rPr>
              <a:t>Question</a:t>
            </a:r>
            <a:r>
              <a:rPr lang="en-US" sz="5400" dirty="0" smtClean="0"/>
              <a:t> + </a:t>
            </a:r>
            <a:r>
              <a:rPr lang="en-US" sz="5400" dirty="0" smtClean="0">
                <a:solidFill>
                  <a:srgbClr val="7A81FF"/>
                </a:solidFill>
              </a:rPr>
              <a:t>Samples</a:t>
            </a:r>
            <a:r>
              <a:rPr lang="en-US" sz="5400" dirty="0" smtClean="0"/>
              <a:t> + </a:t>
            </a:r>
            <a:r>
              <a:rPr lang="en-US" sz="5400" dirty="0" smtClean="0">
                <a:solidFill>
                  <a:srgbClr val="FF7E79"/>
                </a:solidFill>
              </a:rPr>
              <a:t>Resources</a:t>
            </a:r>
            <a:r>
              <a:rPr lang="en-US" sz="5400" dirty="0" smtClean="0"/>
              <a:t> = </a:t>
            </a:r>
            <a:r>
              <a:rPr lang="en-US" sz="5400" b="1" dirty="0" smtClean="0">
                <a:solidFill>
                  <a:schemeClr val="bg2">
                    <a:lumMod val="50000"/>
                  </a:schemeClr>
                </a:solidFill>
              </a:rPr>
              <a:t>Tool</a:t>
            </a:r>
            <a:endParaRPr lang="en-US" sz="54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36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rgbClr val="D883FF"/>
                </a:solidFill>
              </a:rPr>
              <a:t>Question</a:t>
            </a:r>
            <a:endParaRPr lang="en-US" sz="6000" b="1" dirty="0">
              <a:solidFill>
                <a:srgbClr val="D883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What virus is in my sample?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Unknown – need unbiased method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Sequencing depth – need lots of data/sample</a:t>
            </a:r>
          </a:p>
          <a:p>
            <a:r>
              <a:rPr lang="en-US" sz="3600" dirty="0" smtClean="0"/>
              <a:t>How is the virus evolving during an outbreak?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Known – can use a targeted method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Sample size – need to sequence lots of viruses</a:t>
            </a:r>
          </a:p>
          <a:p>
            <a:r>
              <a:rPr lang="en-US" sz="3600" dirty="0" smtClean="0"/>
              <a:t>How is the virus evolving within a host?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Known – can use a targeted method </a:t>
            </a:r>
            <a:r>
              <a:rPr lang="en-US" i="1" dirty="0" smtClean="0">
                <a:solidFill>
                  <a:schemeClr val="bg2">
                    <a:lumMod val="50000"/>
                  </a:schemeClr>
                </a:solidFill>
              </a:rPr>
              <a:t>if accurate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Sequencing depth – need lots of data/sample</a:t>
            </a:r>
          </a:p>
          <a:p>
            <a:endParaRPr lang="en-US" sz="3600" dirty="0" smtClean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39CD3F8-F71E-4AA9-A9BB-05BA08C18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5960" y="213613"/>
            <a:ext cx="2364292" cy="233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27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rgbClr val="7A81FF"/>
                </a:solidFill>
              </a:rPr>
              <a:t>Samples</a:t>
            </a:r>
            <a:endParaRPr lang="en-US" sz="6000" b="1" dirty="0">
              <a:solidFill>
                <a:srgbClr val="7A81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Target to background ratio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Sample type and virus dependent (e.g.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Zika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virus in serum)</a:t>
            </a:r>
          </a:p>
          <a:p>
            <a:pPr lvl="2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CT values, house-keeping genes, total nucleic acid, carrier RNA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?</a:t>
            </a: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US" u="sng" dirty="0" smtClean="0"/>
              <a:t>Determines unbiased versus targeted approach</a:t>
            </a:r>
          </a:p>
          <a:p>
            <a:r>
              <a:rPr lang="en-US" sz="3600" dirty="0" smtClean="0"/>
              <a:t>Integrity</a:t>
            </a:r>
            <a:endParaRPr lang="en-US" sz="3600" dirty="0"/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RNA/DNA extraction and storage</a:t>
            </a:r>
          </a:p>
          <a:p>
            <a:pPr lvl="1"/>
            <a:r>
              <a:rPr lang="en-US" u="sng" dirty="0" smtClean="0"/>
              <a:t>Determines read/amplicon lengths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endParaRPr lang="en-US" sz="3200" dirty="0" smtClean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39CD3F8-F71E-4AA9-A9BB-05BA08C18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5960" y="213613"/>
            <a:ext cx="2364292" cy="233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52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rgbClr val="FF7E79"/>
                </a:solidFill>
              </a:rPr>
              <a:t>Resources</a:t>
            </a:r>
            <a:endParaRPr lang="en-US" sz="6000" b="1" dirty="0">
              <a:solidFill>
                <a:srgbClr val="FF7E79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706558"/>
            <a:ext cx="10515600" cy="49942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smtClean="0"/>
              <a:t>Money $$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Do you have enough $$ to generate the required data?</a:t>
            </a:r>
          </a:p>
          <a:p>
            <a:pPr lvl="1"/>
            <a:r>
              <a:rPr lang="en-US" u="sng" dirty="0" smtClean="0"/>
              <a:t>Determines library prep and platform</a:t>
            </a:r>
          </a:p>
          <a:p>
            <a:r>
              <a:rPr lang="en-US" sz="3600" dirty="0" smtClean="0"/>
              <a:t>Time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How quickly do you need the data?</a:t>
            </a:r>
          </a:p>
          <a:p>
            <a:pPr lvl="1"/>
            <a:r>
              <a:rPr lang="en-US" u="sng" dirty="0" smtClean="0"/>
              <a:t>Determines platform</a:t>
            </a:r>
            <a:endParaRPr lang="en-US" dirty="0" smtClean="0"/>
          </a:p>
          <a:p>
            <a:r>
              <a:rPr lang="en-US" sz="3600" dirty="0" smtClean="0"/>
              <a:t>Environment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Fully-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equiped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molecular biology lab? With personal sequencer?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Access to a genomics core?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In the field or other resource-limited environment?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What capacity do you have to analyze data?</a:t>
            </a:r>
          </a:p>
          <a:p>
            <a:pPr lvl="1"/>
            <a:r>
              <a:rPr lang="en-US" u="sng" dirty="0" smtClean="0"/>
              <a:t>Determines library prep and platform</a:t>
            </a:r>
          </a:p>
          <a:p>
            <a:pPr lvl="1"/>
            <a:endParaRPr lang="en-US" u="sng" dirty="0"/>
          </a:p>
          <a:p>
            <a:pPr marL="0" indent="0">
              <a:buNone/>
            </a:pPr>
            <a:r>
              <a:rPr lang="en-US" sz="2600" i="1" u="sng" dirty="0" smtClean="0"/>
              <a:t>Don’t be an ”Illumina Lab” just because you have a </a:t>
            </a:r>
            <a:r>
              <a:rPr lang="en-US" sz="2600" i="1" u="sng" dirty="0" err="1" smtClean="0"/>
              <a:t>MiSeq</a:t>
            </a:r>
            <a:endParaRPr lang="en-US" sz="2600" i="1" u="sng" dirty="0" smtClean="0"/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274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99641" y="1943100"/>
            <a:ext cx="110784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rgbClr val="D883FF"/>
                </a:solidFill>
              </a:rPr>
              <a:t>Question</a:t>
            </a:r>
            <a:r>
              <a:rPr lang="en-US" sz="5400" dirty="0" smtClean="0"/>
              <a:t> + </a:t>
            </a:r>
            <a:r>
              <a:rPr lang="en-US" sz="5400" dirty="0" smtClean="0">
                <a:solidFill>
                  <a:srgbClr val="7A81FF"/>
                </a:solidFill>
              </a:rPr>
              <a:t>Samples</a:t>
            </a:r>
            <a:r>
              <a:rPr lang="en-US" sz="5400" dirty="0" smtClean="0"/>
              <a:t> + </a:t>
            </a:r>
            <a:r>
              <a:rPr lang="en-US" sz="5400" dirty="0" smtClean="0">
                <a:solidFill>
                  <a:srgbClr val="FF7E79"/>
                </a:solidFill>
              </a:rPr>
              <a:t>Resources</a:t>
            </a:r>
            <a:r>
              <a:rPr lang="en-US" sz="5400" dirty="0" smtClean="0"/>
              <a:t> = </a:t>
            </a:r>
            <a:r>
              <a:rPr lang="en-US" sz="5400" b="1" u="sng" dirty="0" smtClean="0">
                <a:solidFill>
                  <a:schemeClr val="bg2">
                    <a:lumMod val="50000"/>
                  </a:schemeClr>
                </a:solidFill>
              </a:rPr>
              <a:t>Tool</a:t>
            </a:r>
            <a:endParaRPr lang="en-US" sz="5400" b="1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0849" y="4052887"/>
            <a:ext cx="119311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u="sng" dirty="0" smtClean="0">
                <a:solidFill>
                  <a:schemeClr val="bg2">
                    <a:lumMod val="50000"/>
                  </a:schemeClr>
                </a:solidFill>
              </a:rPr>
              <a:t>Tool</a:t>
            </a:r>
            <a:r>
              <a:rPr lang="en-US" sz="5400" b="1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5400" dirty="0" smtClean="0">
                <a:solidFill>
                  <a:schemeClr val="bg2">
                    <a:lumMod val="50000"/>
                  </a:schemeClr>
                </a:solidFill>
              </a:rPr>
              <a:t>= </a:t>
            </a:r>
            <a:r>
              <a:rPr lang="en-US" sz="5400" dirty="0" smtClean="0">
                <a:solidFill>
                  <a:srgbClr val="0070C0"/>
                </a:solidFill>
              </a:rPr>
              <a:t>Library prep </a:t>
            </a:r>
            <a:r>
              <a:rPr lang="en-US" sz="5400" smtClean="0">
                <a:solidFill>
                  <a:schemeClr val="bg2">
                    <a:lumMod val="50000"/>
                  </a:schemeClr>
                </a:solidFill>
              </a:rPr>
              <a:t>+ </a:t>
            </a:r>
            <a:r>
              <a:rPr lang="en-US" sz="5400" smtClean="0">
                <a:solidFill>
                  <a:srgbClr val="92D050"/>
                </a:solidFill>
              </a:rPr>
              <a:t>Sequencing platform</a:t>
            </a:r>
            <a:endParaRPr lang="en-US" sz="5400" u="sng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85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788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2">
                    <a:lumMod val="50000"/>
                  </a:schemeClr>
                </a:solidFill>
              </a:rPr>
              <a:t>Tools – </a:t>
            </a:r>
            <a:r>
              <a:rPr lang="en-US" sz="6000" b="1" dirty="0" smtClean="0">
                <a:solidFill>
                  <a:srgbClr val="0070C0"/>
                </a:solidFill>
              </a:rPr>
              <a:t>Library prep</a:t>
            </a:r>
            <a:endParaRPr lang="en-US" sz="6000" b="1" dirty="0">
              <a:solidFill>
                <a:srgbClr val="0070C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95309" y="1485900"/>
            <a:ext cx="10515600" cy="51435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u="sng" dirty="0" smtClean="0"/>
              <a:t>Untargeted metagenomics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Sequence everything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Slightly biased additions</a:t>
            </a:r>
          </a:p>
          <a:p>
            <a:pPr lvl="2"/>
            <a:r>
              <a:rPr lang="en-US" sz="2400" dirty="0" err="1" smtClean="0">
                <a:solidFill>
                  <a:schemeClr val="bg2">
                    <a:lumMod val="10000"/>
                  </a:schemeClr>
                </a:solidFill>
              </a:rPr>
              <a:t>Dnase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 treatment</a:t>
            </a:r>
          </a:p>
          <a:p>
            <a:pPr lvl="2"/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Host RNA depletion (e.g. </a:t>
            </a:r>
            <a:r>
              <a:rPr lang="en-US" sz="2400" dirty="0" err="1" smtClean="0">
                <a:solidFill>
                  <a:schemeClr val="bg2">
                    <a:lumMod val="10000"/>
                  </a:schemeClr>
                </a:solidFill>
              </a:rPr>
              <a:t>rRNA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)</a:t>
            </a:r>
          </a:p>
          <a:p>
            <a:r>
              <a:rPr lang="en-US" sz="3600" dirty="0" smtClean="0">
                <a:solidFill>
                  <a:srgbClr val="00B050"/>
                </a:solidFill>
              </a:rPr>
              <a:t>Pros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Gold standard for pathogen sequencing (limited biases)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Do not need to know what you are looking for</a:t>
            </a:r>
            <a:endParaRPr lang="en-US" sz="2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3600" dirty="0" smtClean="0">
                <a:solidFill>
                  <a:srgbClr val="FF0000"/>
                </a:solidFill>
              </a:rPr>
              <a:t>Cons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Often requires lots of data/sample to cover target</a:t>
            </a:r>
          </a:p>
          <a:p>
            <a:pPr lvl="1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</a:rPr>
              <a:t>Computationally challenging </a:t>
            </a:r>
          </a:p>
          <a:p>
            <a:endParaRPr lang="en-US" sz="3200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endParaRPr lang="en-US" sz="3200" dirty="0" smtClean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39CD3F8-F71E-4AA9-A9BB-05BA08C18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5960" y="213613"/>
            <a:ext cx="2364292" cy="2333426"/>
          </a:xfrm>
          <a:prstGeom prst="rect">
            <a:avLst/>
          </a:prstGeom>
        </p:spPr>
      </p:pic>
      <p:sp>
        <p:nvSpPr>
          <p:cNvPr id="12" name="&quot;No&quot; Symbol 11"/>
          <p:cNvSpPr/>
          <p:nvPr/>
        </p:nvSpPr>
        <p:spPr>
          <a:xfrm>
            <a:off x="11039475" y="2028826"/>
            <a:ext cx="314325" cy="300038"/>
          </a:xfrm>
          <a:prstGeom prst="noSmoking">
            <a:avLst>
              <a:gd name="adj" fmla="val 8615"/>
            </a:avLst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&quot;No&quot; Symbol 12"/>
          <p:cNvSpPr/>
          <p:nvPr/>
        </p:nvSpPr>
        <p:spPr>
          <a:xfrm>
            <a:off x="10796584" y="1510613"/>
            <a:ext cx="314325" cy="300038"/>
          </a:xfrm>
          <a:prstGeom prst="noSmoking">
            <a:avLst>
              <a:gd name="adj" fmla="val 8615"/>
            </a:avLst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&quot;No&quot; Symbol 13"/>
          <p:cNvSpPr/>
          <p:nvPr/>
        </p:nvSpPr>
        <p:spPr>
          <a:xfrm>
            <a:off x="10010775" y="536471"/>
            <a:ext cx="314325" cy="300038"/>
          </a:xfrm>
          <a:prstGeom prst="noSmoking">
            <a:avLst>
              <a:gd name="adj" fmla="val 8615"/>
            </a:avLst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&quot;No&quot; Symbol 14"/>
          <p:cNvSpPr/>
          <p:nvPr/>
        </p:nvSpPr>
        <p:spPr>
          <a:xfrm>
            <a:off x="11337700" y="950120"/>
            <a:ext cx="314325" cy="300038"/>
          </a:xfrm>
          <a:prstGeom prst="noSmoking">
            <a:avLst>
              <a:gd name="adj" fmla="val 8615"/>
            </a:avLst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&quot;No&quot; Symbol 15"/>
          <p:cNvSpPr/>
          <p:nvPr/>
        </p:nvSpPr>
        <p:spPr>
          <a:xfrm>
            <a:off x="10010774" y="1210575"/>
            <a:ext cx="314325" cy="300038"/>
          </a:xfrm>
          <a:prstGeom prst="noSmoking">
            <a:avLst>
              <a:gd name="adj" fmla="val 8615"/>
            </a:avLst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276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15611</TotalTime>
  <Words>947</Words>
  <Application>Microsoft Macintosh PowerPoint</Application>
  <PresentationFormat>Widescreen</PresentationFormat>
  <Paragraphs>235</Paragraphs>
  <Slides>21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Avenir Next</vt:lpstr>
      <vt:lpstr>Calibri</vt:lpstr>
      <vt:lpstr>Calibri Light</vt:lpstr>
      <vt:lpstr>Courier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Question</vt:lpstr>
      <vt:lpstr>Samples</vt:lpstr>
      <vt:lpstr>Resources</vt:lpstr>
      <vt:lpstr>PowerPoint Presentation</vt:lpstr>
      <vt:lpstr>Tools – Library prep</vt:lpstr>
      <vt:lpstr>Tools – Library prep</vt:lpstr>
      <vt:lpstr>Tools – Library prep</vt:lpstr>
      <vt:lpstr>Tools – Library prep</vt:lpstr>
      <vt:lpstr>Tools – Sequencing platform</vt:lpstr>
      <vt:lpstr>Tools – Sequencing platform</vt:lpstr>
      <vt:lpstr>Tools – Sequencing platform</vt:lpstr>
      <vt:lpstr>Controls + accuracy</vt:lpstr>
      <vt:lpstr>Scenarios</vt:lpstr>
      <vt:lpstr>Scenarios</vt:lpstr>
      <vt:lpstr>Scenarios</vt:lpstr>
      <vt:lpstr>Scenarios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Grubaugh</dc:creator>
  <cp:lastModifiedBy>Nathan Grubaugh</cp:lastModifiedBy>
  <cp:revision>33</cp:revision>
  <dcterms:created xsi:type="dcterms:W3CDTF">2019-11-04T20:31:36Z</dcterms:created>
  <dcterms:modified xsi:type="dcterms:W3CDTF">2019-11-19T17:23:32Z</dcterms:modified>
</cp:coreProperties>
</file>

<file path=docProps/thumbnail.jpeg>
</file>